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337" r:id="rId2"/>
    <p:sldId id="338" r:id="rId3"/>
    <p:sldId id="340" r:id="rId4"/>
    <p:sldId id="378" r:id="rId5"/>
    <p:sldId id="339" r:id="rId6"/>
    <p:sldId id="379" r:id="rId7"/>
    <p:sldId id="424" r:id="rId8"/>
    <p:sldId id="372" r:id="rId9"/>
    <p:sldId id="373" r:id="rId10"/>
    <p:sldId id="374" r:id="rId11"/>
    <p:sldId id="375" r:id="rId12"/>
    <p:sldId id="431" r:id="rId13"/>
    <p:sldId id="430" r:id="rId14"/>
    <p:sldId id="432" r:id="rId15"/>
    <p:sldId id="382" r:id="rId16"/>
    <p:sldId id="348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4" r:id="rId27"/>
    <p:sldId id="427" r:id="rId28"/>
    <p:sldId id="433" r:id="rId29"/>
    <p:sldId id="434" r:id="rId30"/>
    <p:sldId id="436" r:id="rId31"/>
    <p:sldId id="435" r:id="rId32"/>
    <p:sldId id="426" r:id="rId33"/>
    <p:sldId id="437" r:id="rId34"/>
    <p:sldId id="412" r:id="rId35"/>
    <p:sldId id="438" r:id="rId36"/>
    <p:sldId id="439" r:id="rId37"/>
    <p:sldId id="415" r:id="rId38"/>
    <p:sldId id="440" r:id="rId39"/>
    <p:sldId id="416" r:id="rId40"/>
    <p:sldId id="429" r:id="rId41"/>
    <p:sldId id="418" r:id="rId42"/>
    <p:sldId id="393" r:id="rId43"/>
    <p:sldId id="367" r:id="rId44"/>
    <p:sldId id="419" r:id="rId45"/>
    <p:sldId id="377" r:id="rId46"/>
    <p:sldId id="395" r:id="rId47"/>
    <p:sldId id="397" r:id="rId48"/>
    <p:sldId id="398" r:id="rId49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9" autoAdjust="0"/>
    <p:restoredTop sz="85790" autoAdjust="0"/>
  </p:normalViewPr>
  <p:slideViewPr>
    <p:cSldViewPr snapToGrid="0">
      <p:cViewPr varScale="1">
        <p:scale>
          <a:sx n="63" d="100"/>
          <a:sy n="63" d="100"/>
        </p:scale>
        <p:origin x="-1542" y="-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A49347B8-649F-4FE5-AE77-B3596B76B821}" type="presOf" srcId="{11AF41F6-A55D-4423-872B-F24F9C8C5E57}" destId="{23005F2F-AFF2-4C40-88C0-BB00F4498C23}" srcOrd="0" destOrd="0" presId="urn:microsoft.com/office/officeart/2005/8/layout/vList2"/>
    <dgm:cxn modelId="{0D765E3F-E2D4-45BC-9BF9-7E5306D10078}" type="presOf" srcId="{877713EC-D1AC-42F8-A8FE-DD01E66B6045}" destId="{11775F3A-9A2F-4F81-9AF9-8DF305E9AEAA}" srcOrd="0" destOrd="0" presId="urn:microsoft.com/office/officeart/2005/8/layout/vList2"/>
    <dgm:cxn modelId="{1337E8F1-7F44-4A6D-93E9-004D89C0549B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E854C108-890B-44CE-9C0D-4B1251D214D9}" type="presParOf" srcId="{23005F2F-AFF2-4C40-88C0-BB00F4498C23}" destId="{11775F3A-9A2F-4F81-9AF9-8DF305E9AEAA}" srcOrd="0" destOrd="0" presId="urn:microsoft.com/office/officeart/2005/8/layout/vList2"/>
    <dgm:cxn modelId="{93BD295E-4F9F-4A32-90DF-E534EA696040}" type="presParOf" srcId="{23005F2F-AFF2-4C40-88C0-BB00F4498C23}" destId="{93B1CE44-AAD4-40D0-85AD-82D0D1D6F319}" srcOrd="1" destOrd="0" presId="urn:microsoft.com/office/officeart/2005/8/layout/vList2"/>
    <dgm:cxn modelId="{763059BE-205A-415D-9E42-C639F7CAF32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err="1" smtClean="0"/>
            <a:t>Volksbot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smtClean="0"/>
            <a:t>Linux mit ROS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Auftragsverwaltung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Aufträge annehmen und in Ziel umsetzen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Navigation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Routenplanung mit Dijkstra-Algorithmus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Materialfluss (</a:t>
          </a:r>
          <a:r>
            <a:rPr lang="de-DE" sz="2000" dirty="0" err="1" smtClean="0"/>
            <a:t>Micaz</a:t>
          </a:r>
          <a:r>
            <a:rPr lang="de-DE" sz="2000" dirty="0" smtClean="0"/>
            <a:t>)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4377BFC5-BB96-442E-9D84-2F2CA4ED9838}">
      <dgm:prSet phldrT="[Text]" custT="1"/>
      <dgm:spPr/>
      <dgm:t>
        <a:bodyPr/>
        <a:lstStyle/>
        <a:p>
          <a:r>
            <a:rPr lang="de-DE" sz="2000" dirty="0" smtClean="0"/>
            <a:t>Laserscanner Sick LSM100, Fahreinheit, Fördereinheit</a:t>
          </a:r>
          <a:endParaRPr lang="de-DE" sz="2000" dirty="0"/>
        </a:p>
      </dgm:t>
    </dgm:pt>
    <dgm:pt modelId="{2B05B931-78EE-4262-8780-D0C371ABEB87}" type="parTrans" cxnId="{882309DA-62B4-4D87-9516-ABB8D78FE43E}">
      <dgm:prSet/>
      <dgm:spPr/>
      <dgm:t>
        <a:bodyPr/>
        <a:lstStyle/>
        <a:p>
          <a:endParaRPr lang="de-DE"/>
        </a:p>
      </dgm:t>
    </dgm:pt>
    <dgm:pt modelId="{C516146C-DDD6-4D6F-A069-AF497C6395B6}" type="sibTrans" cxnId="{882309DA-62B4-4D87-9516-ABB8D78FE43E}">
      <dgm:prSet/>
      <dgm:spPr/>
      <dgm:t>
        <a:bodyPr/>
        <a:lstStyle/>
        <a:p>
          <a:endParaRPr lang="de-DE"/>
        </a:p>
      </dgm:t>
    </dgm:pt>
    <dgm:pt modelId="{73F0DB4E-5673-45B3-8AFD-019A9D6A1C0F}">
      <dgm:prSet phldrT="[Text]" custT="1"/>
      <dgm:spPr/>
      <dgm:t>
        <a:bodyPr/>
        <a:lstStyle/>
        <a:p>
          <a:r>
            <a:rPr lang="de-DE" sz="2000" dirty="0" err="1" smtClean="0"/>
            <a:t>Födereinheit</a:t>
          </a:r>
          <a:r>
            <a:rPr lang="de-DE" sz="2000" dirty="0" smtClean="0"/>
            <a:t> für Paketabgabe –</a:t>
          </a:r>
          <a:r>
            <a:rPr lang="de-DE" sz="2000" dirty="0" err="1" smtClean="0"/>
            <a:t>übergabe</a:t>
          </a:r>
          <a:r>
            <a:rPr lang="de-DE" sz="2000" dirty="0" smtClean="0"/>
            <a:t> vorbereiten</a:t>
          </a:r>
          <a:endParaRPr lang="de-DE" sz="2000" dirty="0"/>
        </a:p>
      </dgm:t>
    </dgm:pt>
    <dgm:pt modelId="{6649B8C7-166E-48D2-B2E4-BC0A40557229}" type="parTrans" cxnId="{98FF82A9-34B4-4E9C-B97D-F0A7ECE91C85}">
      <dgm:prSet/>
      <dgm:spPr/>
      <dgm:t>
        <a:bodyPr/>
        <a:lstStyle/>
        <a:p>
          <a:endParaRPr lang="de-DE"/>
        </a:p>
      </dgm:t>
    </dgm:pt>
    <dgm:pt modelId="{835ADB5E-1790-4BB1-964E-0A67D34E6DB7}" type="sibTrans" cxnId="{98FF82A9-34B4-4E9C-B97D-F0A7ECE91C85}">
      <dgm:prSet/>
      <dgm:spPr/>
      <dgm:t>
        <a:bodyPr/>
        <a:lstStyle/>
        <a:p>
          <a:endParaRPr lang="de-DE"/>
        </a:p>
      </dgm:t>
    </dgm:pt>
    <dgm:pt modelId="{484BB062-ADB0-4F99-B95B-94D1423A5A19}">
      <dgm:prSet phldrT="[Text]" custT="1"/>
      <dgm:spPr/>
      <dgm:t>
        <a:bodyPr/>
        <a:lstStyle/>
        <a:p>
          <a:endParaRPr lang="de-DE" sz="2000" dirty="0"/>
        </a:p>
      </dgm:t>
    </dgm:pt>
    <dgm:pt modelId="{1C76D1BF-B0DE-4EDC-9AEB-8B647257799B}" type="parTrans" cxnId="{19342924-5D45-4C7C-98BC-8538A3AC7848}">
      <dgm:prSet/>
      <dgm:spPr/>
      <dgm:t>
        <a:bodyPr/>
        <a:lstStyle/>
        <a:p>
          <a:endParaRPr lang="de-DE"/>
        </a:p>
      </dgm:t>
    </dgm:pt>
    <dgm:pt modelId="{F76ADE5C-0A8B-4787-B6C7-C54796630F4C}" type="sibTrans" cxnId="{19342924-5D45-4C7C-98BC-8538A3AC7848}">
      <dgm:prSet/>
      <dgm:spPr/>
      <dgm:t>
        <a:bodyPr/>
        <a:lstStyle/>
        <a:p>
          <a:endParaRPr lang="de-DE"/>
        </a:p>
      </dgm:t>
    </dgm:pt>
    <dgm:pt modelId="{FBA8D9DC-AAC9-4861-A215-A82C5AB19A2F}">
      <dgm:prSet phldrT="[Text]" custT="1"/>
      <dgm:spPr/>
      <dgm:t>
        <a:bodyPr/>
        <a:lstStyle/>
        <a:p>
          <a:r>
            <a:rPr lang="de-DE" sz="2000" dirty="0" smtClean="0"/>
            <a:t>Verwendung von Umgebungskarte </a:t>
          </a:r>
          <a:endParaRPr lang="de-DE" sz="2000" dirty="0"/>
        </a:p>
      </dgm:t>
    </dgm:pt>
    <dgm:pt modelId="{3BE30803-4245-4FD6-A6D2-240EB274010E}" type="parTrans" cxnId="{E3215888-F033-4B58-B581-DBA2844306DF}">
      <dgm:prSet/>
      <dgm:spPr/>
      <dgm:t>
        <a:bodyPr/>
        <a:lstStyle/>
        <a:p>
          <a:endParaRPr lang="de-DE"/>
        </a:p>
      </dgm:t>
    </dgm:pt>
    <dgm:pt modelId="{388E57D4-AFC7-4168-9ECF-A73C1C6F85DD}" type="sibTrans" cxnId="{E3215888-F033-4B58-B581-DBA2844306DF}">
      <dgm:prSet/>
      <dgm:spPr/>
      <dgm:t>
        <a:bodyPr/>
        <a:lstStyle/>
        <a:p>
          <a:endParaRPr lang="de-DE"/>
        </a:p>
      </dgm:t>
    </dgm:pt>
    <dgm:pt modelId="{5B1B21EF-7967-4BBB-8752-334286C21AC9}">
      <dgm:prSet phldrT="[Text]" custT="1"/>
      <dgm:spPr/>
      <dgm:t>
        <a:bodyPr/>
        <a:lstStyle/>
        <a:p>
          <a:r>
            <a:rPr lang="de-DE" sz="2000" dirty="0" smtClean="0"/>
            <a:t>Echtzeit Lokalisation mit AMCL (Adaptiv Monte Carlo Lokalisation) </a:t>
          </a:r>
          <a:r>
            <a:rPr lang="de-DE" sz="2000" dirty="0" err="1" smtClean="0"/>
            <a:t>Odometrie</a:t>
          </a:r>
          <a:r>
            <a:rPr lang="de-DE" sz="2000" dirty="0" smtClean="0"/>
            <a:t> + Laserscan</a:t>
          </a:r>
          <a:endParaRPr lang="de-DE" sz="2000" dirty="0"/>
        </a:p>
      </dgm:t>
    </dgm:pt>
    <dgm:pt modelId="{53B45222-B684-4C3F-AAD4-4C4E4FE90B92}" type="parTrans" cxnId="{D5E39C11-24A6-4330-9362-B1AAB31192BB}">
      <dgm:prSet/>
      <dgm:spPr/>
      <dgm:t>
        <a:bodyPr/>
        <a:lstStyle/>
        <a:p>
          <a:endParaRPr lang="de-DE"/>
        </a:p>
      </dgm:t>
    </dgm:pt>
    <dgm:pt modelId="{733E812F-9B38-43CE-8DDC-6A2D7180EC61}" type="sibTrans" cxnId="{D5E39C11-24A6-4330-9362-B1AAB31192BB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 custLinFactNeighborX="-13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9342924-5D45-4C7C-98BC-8538A3AC7848}" srcId="{CA09876A-6ED6-472A-AA46-B075EC6214F6}" destId="{484BB062-ADB0-4F99-B95B-94D1423A5A19}" srcOrd="3" destOrd="0" parTransId="{1C76D1BF-B0DE-4EDC-9AEB-8B647257799B}" sibTransId="{F76ADE5C-0A8B-4787-B6C7-C54796630F4C}"/>
    <dgm:cxn modelId="{679239BF-CD7E-4404-BCAC-0590FA0FACE9}" type="presOf" srcId="{52149FF7-D323-4EE2-909A-B5ED7D351FF9}" destId="{5249C561-9C28-4FA0-8CE0-DE63C874C025}" srcOrd="0" destOrd="1" presId="urn:microsoft.com/office/officeart/2005/8/layout/vList2"/>
    <dgm:cxn modelId="{37C1A509-8A6D-417A-821E-7CCFA2F41D80}" type="presOf" srcId="{5B1B21EF-7967-4BBB-8752-334286C21AC9}" destId="{5249C561-9C28-4FA0-8CE0-DE63C874C025}" srcOrd="0" destOrd="2" presId="urn:microsoft.com/office/officeart/2005/8/layout/vList2"/>
    <dgm:cxn modelId="{C4ABE391-0C1B-46C0-A2DD-7768B1A4DEBF}" type="presOf" srcId="{BCE7C852-9AB5-4BDE-B102-A69BBE478ACF}" destId="{C77AC96E-09E8-4C8A-840F-1CDC8BB799EB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98FF82A9-34B4-4E9C-B97D-F0A7ECE91C85}" srcId="{BCE7C852-9AB5-4BDE-B102-A69BBE478ACF}" destId="{73F0DB4E-5673-45B3-8AFD-019A9D6A1C0F}" srcOrd="1" destOrd="0" parTransId="{6649B8C7-166E-48D2-B2E4-BC0A40557229}" sibTransId="{835ADB5E-1790-4BB1-964E-0A67D34E6DB7}"/>
    <dgm:cxn modelId="{8DECD293-EC75-4210-80D8-3DEA80E5AE57}" type="presOf" srcId="{43B57DC7-83D0-4C84-93E3-17F76F73427E}" destId="{92E1F281-03BC-4956-9CD3-87319D7D78AD}" srcOrd="0" destOrd="0" presId="urn:microsoft.com/office/officeart/2005/8/layout/vList2"/>
    <dgm:cxn modelId="{9BE947D0-B1E4-4AFB-92C4-EA0E16D2B47C}" type="presOf" srcId="{FBA8D9DC-AAC9-4861-A215-A82C5AB19A2F}" destId="{5249C561-9C28-4FA0-8CE0-DE63C874C025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42F205C2-001A-4521-B3A3-22904978B4D8}" type="presOf" srcId="{484BB062-ADB0-4F99-B95B-94D1423A5A19}" destId="{5249C561-9C28-4FA0-8CE0-DE63C874C025}" srcOrd="0" destOrd="3" presId="urn:microsoft.com/office/officeart/2005/8/layout/vList2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B30DE233-A63A-4753-A3A6-1D5264B23B02}" srcId="{CA09876A-6ED6-472A-AA46-B075EC6214F6}" destId="{52149FF7-D323-4EE2-909A-B5ED7D351FF9}" srcOrd="1" destOrd="0" parTransId="{376A66DC-B5A8-4EED-9C36-DE2611AA3ADB}" sibTransId="{EBD68D82-BC25-41F0-9E94-15AB0E1F1156}"/>
    <dgm:cxn modelId="{025FE017-D070-4590-9B7B-D74A9DF0F7E5}" type="presOf" srcId="{2D303017-494F-4610-8B19-589D01197A37}" destId="{92E1F281-03BC-4956-9CD3-87319D7D78AD}" srcOrd="0" destOrd="2" presId="urn:microsoft.com/office/officeart/2005/8/layout/vList2"/>
    <dgm:cxn modelId="{B138F371-FCAC-4432-A990-547FD4F3BD29}" type="presOf" srcId="{48725FCC-FC1E-49F0-BF0B-786B1228C878}" destId="{C128E279-AB79-4A84-AE1E-2E64E3133713}" srcOrd="0" destOrd="0" presId="urn:microsoft.com/office/officeart/2005/8/layout/vList2"/>
    <dgm:cxn modelId="{882309DA-62B4-4D87-9516-ABB8D78FE43E}" srcId="{48725FCC-FC1E-49F0-BF0B-786B1228C878}" destId="{4377BFC5-BB96-442E-9D84-2F2CA4ED9838}" srcOrd="1" destOrd="0" parTransId="{2B05B931-78EE-4262-8780-D0C371ABEB87}" sibTransId="{C516146C-DDD6-4D6F-A069-AF497C6395B6}"/>
    <dgm:cxn modelId="{A7F8248D-FB03-4789-9EDF-63E0798882FA}" type="presOf" srcId="{9683040D-3D1B-4583-9358-5F286EF15B52}" destId="{F29B90F7-A640-49C0-9181-3A78A62723F3}" srcOrd="0" destOrd="0" presId="urn:microsoft.com/office/officeart/2005/8/layout/vList2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6E3E20FA-4FD8-418F-BA1A-148D1766F0E7}" type="presOf" srcId="{73F0DB4E-5673-45B3-8AFD-019A9D6A1C0F}" destId="{F29B90F7-A640-49C0-9181-3A78A62723F3}" srcOrd="0" destOrd="1" presId="urn:microsoft.com/office/officeart/2005/8/layout/vList2"/>
    <dgm:cxn modelId="{D5E39C11-24A6-4330-9362-B1AAB31192BB}" srcId="{CA09876A-6ED6-472A-AA46-B075EC6214F6}" destId="{5B1B21EF-7967-4BBB-8752-334286C21AC9}" srcOrd="2" destOrd="0" parTransId="{53B45222-B684-4C3F-AAD4-4C4E4FE90B92}" sibTransId="{733E812F-9B38-43CE-8DDC-6A2D7180EC61}"/>
    <dgm:cxn modelId="{53BB790E-D235-4BF2-8D26-F486E8F12A68}" type="presOf" srcId="{4377BFC5-BB96-442E-9D84-2F2CA4ED9838}" destId="{92E1F281-03BC-4956-9CD3-87319D7D78AD}" srcOrd="0" destOrd="1" presId="urn:microsoft.com/office/officeart/2005/8/layout/vList2"/>
    <dgm:cxn modelId="{09C9FDBD-9DFD-4B83-B572-870718F1851C}" type="presOf" srcId="{CA09876A-6ED6-472A-AA46-B075EC6214F6}" destId="{5822F142-A661-4B65-A204-F5755962A87F}" srcOrd="0" destOrd="0" presId="urn:microsoft.com/office/officeart/2005/8/layout/vList2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EFD24C8A-B4A9-4D8C-B468-BA26D8875967}" type="presOf" srcId="{C8FDA0ED-263E-4C61-8231-C1BF409C24D0}" destId="{6188CA4C-D28E-4FE9-8838-426E3693E86E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3215888-F033-4B58-B581-DBA2844306DF}" srcId="{CA09876A-6ED6-472A-AA46-B075EC6214F6}" destId="{FBA8D9DC-AAC9-4861-A215-A82C5AB19A2F}" srcOrd="0" destOrd="0" parTransId="{3BE30803-4245-4FD6-A6D2-240EB274010E}" sibTransId="{388E57D4-AFC7-4168-9ECF-A73C1C6F85DD}"/>
    <dgm:cxn modelId="{9209B4EA-C4CE-4574-A8DA-0B9087CB99DA}" type="presParOf" srcId="{6188CA4C-D28E-4FE9-8838-426E3693E86E}" destId="{C128E279-AB79-4A84-AE1E-2E64E3133713}" srcOrd="0" destOrd="0" presId="urn:microsoft.com/office/officeart/2005/8/layout/vList2"/>
    <dgm:cxn modelId="{F8E28638-789A-44FE-9F93-87C03492A24E}" type="presParOf" srcId="{6188CA4C-D28E-4FE9-8838-426E3693E86E}" destId="{92E1F281-03BC-4956-9CD3-87319D7D78AD}" srcOrd="1" destOrd="0" presId="urn:microsoft.com/office/officeart/2005/8/layout/vList2"/>
    <dgm:cxn modelId="{F59B538E-FB5A-4794-9779-97E6860C2100}" type="presParOf" srcId="{6188CA4C-D28E-4FE9-8838-426E3693E86E}" destId="{C77AC96E-09E8-4C8A-840F-1CDC8BB799EB}" srcOrd="2" destOrd="0" presId="urn:microsoft.com/office/officeart/2005/8/layout/vList2"/>
    <dgm:cxn modelId="{539A7096-AAD9-473A-8F09-7AFE6A0DAAC7}" type="presParOf" srcId="{6188CA4C-D28E-4FE9-8838-426E3693E86E}" destId="{F29B90F7-A640-49C0-9181-3A78A62723F3}" srcOrd="3" destOrd="0" presId="urn:microsoft.com/office/officeart/2005/8/layout/vList2"/>
    <dgm:cxn modelId="{C1D9C1AC-9384-449E-B527-F2DE155E1AB6}" type="presParOf" srcId="{6188CA4C-D28E-4FE9-8838-426E3693E86E}" destId="{5822F142-A661-4B65-A204-F5755962A87F}" srcOrd="4" destOrd="0" presId="urn:microsoft.com/office/officeart/2005/8/layout/vList2"/>
    <dgm:cxn modelId="{62840098-B774-4DD2-8C8D-5E262007B6FE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2311D551-25AC-426C-8C3A-C663FB1255AA}" type="presOf" srcId="{D97F7DF8-8463-4280-8ED1-49F13F036C39}" destId="{D12E5960-F486-4FC7-B4B5-C14B400D34E3}" srcOrd="0" destOrd="0" presId="urn:microsoft.com/office/officeart/2005/8/layout/vList2"/>
    <dgm:cxn modelId="{D939FBE7-9EC5-450B-83FC-85E71FCCCDDC}" type="presOf" srcId="{877713EC-D1AC-42F8-A8FE-DD01E66B6045}" destId="{11775F3A-9A2F-4F81-9AF9-8DF305E9AEAA}" srcOrd="0" destOrd="0" presId="urn:microsoft.com/office/officeart/2005/8/layout/vList2"/>
    <dgm:cxn modelId="{28201CD8-48D6-4047-A6A9-30B20401E8F6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77CE1B7D-F189-4E91-AFD9-6E7C9C7831F5}" type="presParOf" srcId="{23005F2F-AFF2-4C40-88C0-BB00F4498C23}" destId="{11775F3A-9A2F-4F81-9AF9-8DF305E9AEAA}" srcOrd="0" destOrd="0" presId="urn:microsoft.com/office/officeart/2005/8/layout/vList2"/>
    <dgm:cxn modelId="{E126E263-2EED-4865-96DA-F421195BF979}" type="presParOf" srcId="{23005F2F-AFF2-4C40-88C0-BB00F4498C23}" destId="{93B1CE44-AAD4-40D0-85AD-82D0D1D6F319}" srcOrd="1" destOrd="0" presId="urn:microsoft.com/office/officeart/2005/8/layout/vList2"/>
    <dgm:cxn modelId="{B45B8531-44AA-414A-8830-F83C2CCFB3A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009649"/>
          <a:ext cx="4203701" cy="128363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Einleitung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Motivation</a:t>
          </a:r>
          <a:br>
            <a:rPr lang="de-DE" sz="1800" kern="1200" dirty="0" smtClean="0"/>
          </a:br>
          <a:r>
            <a:rPr lang="de-DE" sz="1800" kern="1200" dirty="0" smtClean="0"/>
            <a:t>- Problemstellung</a:t>
          </a:r>
          <a:br>
            <a:rPr lang="de-DE" sz="1800" kern="1200" dirty="0" smtClean="0"/>
          </a:br>
          <a:r>
            <a:rPr lang="de-DE" sz="1800" kern="1200" dirty="0" smtClean="0"/>
            <a:t>- Vision</a:t>
          </a:r>
          <a:r>
            <a:rPr lang="de-DE" sz="1700" kern="1200" dirty="0" smtClean="0"/>
            <a:t>	</a:t>
          </a:r>
        </a:p>
      </dsp:txBody>
      <dsp:txXfrm>
        <a:off x="62662" y="1072311"/>
        <a:ext cx="4078377" cy="1158313"/>
      </dsp:txXfrm>
    </dsp:sp>
    <dsp:sp modelId="{D12E5960-F486-4FC7-B4B5-C14B400D34E3}">
      <dsp:nvSpPr>
        <dsp:cNvPr id="0" name=""/>
        <dsp:cNvSpPr/>
      </dsp:nvSpPr>
      <dsp:spPr>
        <a:xfrm>
          <a:off x="0" y="2316960"/>
          <a:ext cx="4203701" cy="17017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Systembeschreibung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Komponenten</a:t>
          </a:r>
          <a:br>
            <a:rPr lang="de-DE" sz="1800" kern="1200" dirty="0" smtClean="0"/>
          </a:br>
          <a:r>
            <a:rPr lang="de-DE" sz="1800" kern="1200" dirty="0" smtClean="0"/>
            <a:t>- Ablaufszenario</a:t>
          </a:r>
          <a:br>
            <a:rPr lang="de-DE" sz="1800" kern="1200" dirty="0" smtClean="0"/>
          </a:br>
          <a:r>
            <a:rPr lang="de-DE" sz="1800" kern="1200" dirty="0" smtClean="0"/>
            <a:t>- Agentenbeschreibung</a:t>
          </a:r>
          <a:br>
            <a:rPr lang="de-DE" sz="1800" kern="1200" dirty="0" smtClean="0"/>
          </a:br>
          <a:r>
            <a:rPr lang="de-DE" sz="1800" kern="1200" dirty="0" smtClean="0"/>
            <a:t>- Teilgruppen</a:t>
          </a:r>
          <a:endParaRPr lang="de-DE" sz="1800" kern="1200" dirty="0"/>
        </a:p>
      </dsp:txBody>
      <dsp:txXfrm>
        <a:off x="83073" y="2400033"/>
        <a:ext cx="4037555" cy="15356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14703"/>
          <a:ext cx="6929120" cy="621489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err="1" smtClean="0"/>
            <a:t>Volksbot</a:t>
          </a:r>
          <a:endParaRPr lang="de-DE" sz="2800" kern="1200" dirty="0"/>
        </a:p>
      </dsp:txBody>
      <dsp:txXfrm>
        <a:off x="30339" y="45042"/>
        <a:ext cx="6868442" cy="560811"/>
      </dsp:txXfrm>
    </dsp:sp>
    <dsp:sp modelId="{92E1F281-03BC-4956-9CD3-87319D7D78AD}">
      <dsp:nvSpPr>
        <dsp:cNvPr id="0" name=""/>
        <dsp:cNvSpPr/>
      </dsp:nvSpPr>
      <dsp:spPr>
        <a:xfrm>
          <a:off x="0" y="636192"/>
          <a:ext cx="692912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Linux mit ROS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Laserscanner Sick LSM100, Fahreinheit, Fördereinheit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Materialfluss (</a:t>
          </a:r>
          <a:r>
            <a:rPr lang="de-DE" sz="2000" kern="1200" dirty="0" err="1" smtClean="0"/>
            <a:t>Micaz</a:t>
          </a:r>
          <a:r>
            <a:rPr lang="de-DE" sz="2000" kern="1200" dirty="0" smtClean="0"/>
            <a:t>)</a:t>
          </a:r>
          <a:endParaRPr lang="de-DE" sz="2000" kern="1200" dirty="0"/>
        </a:p>
      </dsp:txBody>
      <dsp:txXfrm>
        <a:off x="0" y="636192"/>
        <a:ext cx="6929120" cy="972900"/>
      </dsp:txXfrm>
    </dsp:sp>
    <dsp:sp modelId="{C77AC96E-09E8-4C8A-840F-1CDC8BB799EB}">
      <dsp:nvSpPr>
        <dsp:cNvPr id="0" name=""/>
        <dsp:cNvSpPr/>
      </dsp:nvSpPr>
      <dsp:spPr>
        <a:xfrm>
          <a:off x="0" y="1609092"/>
          <a:ext cx="6929120" cy="64980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Auftragsverwaltung</a:t>
          </a:r>
          <a:endParaRPr lang="de-DE" sz="2800" kern="1200" dirty="0"/>
        </a:p>
      </dsp:txBody>
      <dsp:txXfrm>
        <a:off x="31721" y="1640813"/>
        <a:ext cx="6865678" cy="586366"/>
      </dsp:txXfrm>
    </dsp:sp>
    <dsp:sp modelId="{F29B90F7-A640-49C0-9181-3A78A62723F3}">
      <dsp:nvSpPr>
        <dsp:cNvPr id="0" name=""/>
        <dsp:cNvSpPr/>
      </dsp:nvSpPr>
      <dsp:spPr>
        <a:xfrm>
          <a:off x="0" y="2258901"/>
          <a:ext cx="692912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Aufträge annehmen und in Ziel umsetzen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Födereinheit</a:t>
          </a:r>
          <a:r>
            <a:rPr lang="de-DE" sz="2000" kern="1200" dirty="0" smtClean="0"/>
            <a:t> für Paketabgabe –</a:t>
          </a:r>
          <a:r>
            <a:rPr lang="de-DE" sz="2000" kern="1200" dirty="0" err="1" smtClean="0"/>
            <a:t>übergabe</a:t>
          </a:r>
          <a:r>
            <a:rPr lang="de-DE" sz="2000" kern="1200" dirty="0" smtClean="0"/>
            <a:t> vorbereiten</a:t>
          </a:r>
          <a:endParaRPr lang="de-DE" sz="2000" kern="1200" dirty="0"/>
        </a:p>
      </dsp:txBody>
      <dsp:txXfrm>
        <a:off x="0" y="2258901"/>
        <a:ext cx="6929120" cy="662400"/>
      </dsp:txXfrm>
    </dsp:sp>
    <dsp:sp modelId="{5822F142-A661-4B65-A204-F5755962A87F}">
      <dsp:nvSpPr>
        <dsp:cNvPr id="0" name=""/>
        <dsp:cNvSpPr/>
      </dsp:nvSpPr>
      <dsp:spPr>
        <a:xfrm>
          <a:off x="0" y="2921301"/>
          <a:ext cx="6929120" cy="59619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Navigation</a:t>
          </a:r>
          <a:endParaRPr lang="de-DE" sz="2800" kern="1200" dirty="0"/>
        </a:p>
      </dsp:txBody>
      <dsp:txXfrm>
        <a:off x="29104" y="2950405"/>
        <a:ext cx="6870912" cy="537986"/>
      </dsp:txXfrm>
    </dsp:sp>
    <dsp:sp modelId="{5249C561-9C28-4FA0-8CE0-DE63C874C025}">
      <dsp:nvSpPr>
        <dsp:cNvPr id="0" name=""/>
        <dsp:cNvSpPr/>
      </dsp:nvSpPr>
      <dsp:spPr>
        <a:xfrm>
          <a:off x="0" y="3517496"/>
          <a:ext cx="6929120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Verwendung von Umgebungskarte 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Routenplanung mit Dijkstra-Algorithmus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Echtzeit Lokalisation mit AMCL (Adaptiv Monte Carlo Lokalisation) </a:t>
          </a:r>
          <a:r>
            <a:rPr lang="de-DE" sz="2000" kern="1200" dirty="0" err="1" smtClean="0"/>
            <a:t>Odometrie</a:t>
          </a:r>
          <a:r>
            <a:rPr lang="de-DE" sz="2000" kern="1200" dirty="0" smtClean="0"/>
            <a:t> + Laserscan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000" kern="1200" dirty="0"/>
        </a:p>
      </dsp:txBody>
      <dsp:txXfrm>
        <a:off x="0" y="3517496"/>
        <a:ext cx="6929120" cy="15731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bg1"/>
              </a:solidFill>
            </a:rPr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520"/>
          <a:ext cx="4483101" cy="333160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Teilgruppen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Simulation / Flow / Drive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Anforderungen</a:t>
          </a:r>
          <a:br>
            <a:rPr lang="de-DE" sz="1800" kern="1200" dirty="0" smtClean="0"/>
          </a:br>
          <a:r>
            <a:rPr lang="de-DE" sz="1800" kern="1200" dirty="0" smtClean="0"/>
            <a:t>- Konzeption</a:t>
          </a:r>
          <a:br>
            <a:rPr lang="de-DE" sz="1800" kern="1200" dirty="0" smtClean="0"/>
          </a:br>
          <a:r>
            <a:rPr lang="de-DE" sz="1800" kern="1200" dirty="0" smtClean="0"/>
            <a:t>- Demo</a:t>
          </a:r>
          <a:br>
            <a:rPr lang="de-DE" sz="1800" kern="1200" dirty="0" smtClean="0"/>
          </a:br>
          <a:r>
            <a:rPr lang="de-DE" sz="1800" kern="1200" dirty="0" smtClean="0"/>
            <a:t>- Herausforderungen</a:t>
          </a:r>
          <a:br>
            <a:rPr lang="de-DE" sz="1800" kern="1200" dirty="0" smtClean="0"/>
          </a:br>
          <a:r>
            <a:rPr lang="de-DE" sz="1800" kern="1200" dirty="0" smtClean="0"/>
            <a:t>- Ausblick</a:t>
          </a:r>
          <a:r>
            <a:rPr lang="de-DE" sz="1700" kern="1200" dirty="0" smtClean="0"/>
            <a:t>	</a:t>
          </a:r>
        </a:p>
      </dsp:txBody>
      <dsp:txXfrm>
        <a:off x="162636" y="164156"/>
        <a:ext cx="4157829" cy="3006333"/>
      </dsp:txXfrm>
    </dsp:sp>
    <dsp:sp modelId="{D12E5960-F486-4FC7-B4B5-C14B400D34E3}">
      <dsp:nvSpPr>
        <dsp:cNvPr id="0" name=""/>
        <dsp:cNvSpPr/>
      </dsp:nvSpPr>
      <dsp:spPr>
        <a:xfrm>
          <a:off x="0" y="3338960"/>
          <a:ext cx="4483101" cy="145227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Zusammenfassung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Ausblick FAISE II</a:t>
          </a:r>
          <a:br>
            <a:rPr lang="de-DE" sz="1800" kern="1200" dirty="0" smtClean="0"/>
          </a:br>
          <a:r>
            <a:rPr lang="de-DE" sz="1800" kern="1200" dirty="0" smtClean="0"/>
            <a:t>- Fazit</a:t>
          </a:r>
          <a:endParaRPr lang="de-DE" sz="1800" kern="1200" dirty="0"/>
        </a:p>
      </dsp:txBody>
      <dsp:txXfrm>
        <a:off x="70894" y="3409854"/>
        <a:ext cx="4341313" cy="1310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rgbClr val="00B0F0"/>
              </a:solidFill>
            </a:rPr>
            <a:t>Simulation       </a:t>
          </a:r>
          <a:r>
            <a:rPr lang="de-DE" sz="3200" b="0" kern="1200" dirty="0" smtClean="0">
              <a:solidFill>
                <a:schemeClr val="bg1"/>
              </a:solidFill>
            </a:rPr>
            <a:t>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</a:t>
          </a:r>
          <a:r>
            <a:rPr lang="de-DE" sz="3200" b="0" kern="1200" dirty="0" smtClean="0">
              <a:solidFill>
                <a:srgbClr val="00B0F0"/>
              </a:solidFill>
            </a:rPr>
            <a:t>Flow       </a:t>
          </a:r>
          <a:r>
            <a:rPr lang="de-DE" sz="3200" b="0" kern="1200" dirty="0" smtClean="0">
              <a:solidFill>
                <a:schemeClr val="bg1"/>
              </a:solidFill>
            </a:rPr>
            <a:t>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29352"/>
          <a:ext cx="6929120" cy="79239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Hardware</a:t>
          </a:r>
          <a:endParaRPr lang="de-DE" sz="2800" kern="1200" dirty="0"/>
        </a:p>
      </dsp:txBody>
      <dsp:txXfrm>
        <a:off x="38682" y="68034"/>
        <a:ext cx="6851756" cy="715034"/>
      </dsp:txXfrm>
    </dsp:sp>
    <dsp:sp modelId="{92E1F281-03BC-4956-9CD3-87319D7D78AD}">
      <dsp:nvSpPr>
        <dsp:cNvPr id="0" name=""/>
        <dsp:cNvSpPr/>
      </dsp:nvSpPr>
      <dsp:spPr>
        <a:xfrm>
          <a:off x="0" y="821750"/>
          <a:ext cx="6929120" cy="976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MICAz</a:t>
          </a:r>
          <a:r>
            <a:rPr lang="de-DE" sz="2000" kern="1200" dirty="0" smtClean="0"/>
            <a:t>-Module mit </a:t>
          </a:r>
          <a:r>
            <a:rPr lang="de-DE" sz="2000" kern="1200" dirty="0" err="1" smtClean="0"/>
            <a:t>Contiki</a:t>
          </a:r>
          <a:r>
            <a:rPr lang="de-DE" sz="2000" kern="1200" dirty="0" smtClean="0"/>
            <a:t> 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Korrekte Ansteuerung der Bolzen und Lichtschranken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den </a:t>
          </a:r>
          <a:r>
            <a:rPr lang="de-DE" sz="2000" kern="1200" dirty="0" err="1" smtClean="0"/>
            <a:t>Volksbots</a:t>
          </a:r>
          <a:endParaRPr lang="de-DE" sz="2000" kern="1200" dirty="0"/>
        </a:p>
      </dsp:txBody>
      <dsp:txXfrm>
        <a:off x="0" y="821750"/>
        <a:ext cx="6929120" cy="976522"/>
      </dsp:txXfrm>
    </dsp:sp>
    <dsp:sp modelId="{C77AC96E-09E8-4C8A-840F-1CDC8BB799EB}">
      <dsp:nvSpPr>
        <dsp:cNvPr id="0" name=""/>
        <dsp:cNvSpPr/>
      </dsp:nvSpPr>
      <dsp:spPr>
        <a:xfrm>
          <a:off x="0" y="1798273"/>
          <a:ext cx="6929120" cy="828506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Multiagentensystem auf Mikrocontroller</a:t>
          </a:r>
          <a:endParaRPr lang="de-DE" sz="2800" kern="1200" dirty="0"/>
        </a:p>
      </dsp:txBody>
      <dsp:txXfrm>
        <a:off x="40444" y="1838717"/>
        <a:ext cx="6848232" cy="747618"/>
      </dsp:txXfrm>
    </dsp:sp>
    <dsp:sp modelId="{F29B90F7-A640-49C0-9181-3A78A62723F3}">
      <dsp:nvSpPr>
        <dsp:cNvPr id="0" name=""/>
        <dsp:cNvSpPr/>
      </dsp:nvSpPr>
      <dsp:spPr>
        <a:xfrm>
          <a:off x="0" y="2626779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Vollständiges MAS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Agenten kommunizieren plattformübergreifend</a:t>
          </a:r>
          <a:endParaRPr lang="de-DE" sz="2000" kern="1200" dirty="0"/>
        </a:p>
      </dsp:txBody>
      <dsp:txXfrm>
        <a:off x="0" y="2626779"/>
        <a:ext cx="6929120" cy="844560"/>
      </dsp:txXfrm>
    </dsp:sp>
    <dsp:sp modelId="{5822F142-A661-4B65-A204-F5755962A87F}">
      <dsp:nvSpPr>
        <dsp:cNvPr id="0" name=""/>
        <dsp:cNvSpPr/>
      </dsp:nvSpPr>
      <dsp:spPr>
        <a:xfrm>
          <a:off x="0" y="3471339"/>
          <a:ext cx="6929120" cy="76014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Reduzierter Test-Aufbau</a:t>
          </a:r>
          <a:endParaRPr lang="de-DE" sz="2800" kern="1200" dirty="0"/>
        </a:p>
      </dsp:txBody>
      <dsp:txXfrm>
        <a:off x="37107" y="3508446"/>
        <a:ext cx="6854906" cy="685934"/>
      </dsp:txXfrm>
    </dsp:sp>
    <dsp:sp modelId="{5249C561-9C28-4FA0-8CE0-DE63C874C025}">
      <dsp:nvSpPr>
        <dsp:cNvPr id="0" name=""/>
        <dsp:cNvSpPr/>
      </dsp:nvSpPr>
      <dsp:spPr>
        <a:xfrm>
          <a:off x="0" y="4231487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eine Rampe, ein </a:t>
          </a:r>
          <a:r>
            <a:rPr lang="de-DE" sz="2000" kern="1200" dirty="0" err="1" smtClean="0"/>
            <a:t>Volksbot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 Kommunikation über Agentennachrichten</a:t>
          </a:r>
          <a:endParaRPr lang="de-DE" sz="2000" kern="1200" dirty="0"/>
        </a:p>
      </dsp:txBody>
      <dsp:txXfrm>
        <a:off x="0" y="4231487"/>
        <a:ext cx="6929120" cy="8445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6A3B3-04FB-4EC7-B60B-DAF346C9477E}">
      <dsp:nvSpPr>
        <dsp:cNvPr id="0" name=""/>
        <dsp:cNvSpPr/>
      </dsp:nvSpPr>
      <dsp:spPr>
        <a:xfrm>
          <a:off x="0" y="277087"/>
          <a:ext cx="4130040" cy="71068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FAISE Network </a:t>
          </a:r>
          <a:r>
            <a:rPr lang="de-DE" sz="2600" kern="1200" dirty="0" err="1" smtClean="0"/>
            <a:t>Flooding</a:t>
          </a:r>
          <a:r>
            <a:rPr lang="de-DE" sz="2600" kern="1200" dirty="0" smtClean="0"/>
            <a:t>:</a:t>
          </a:r>
          <a:endParaRPr lang="de-DE" sz="2600" kern="1200" dirty="0"/>
        </a:p>
      </dsp:txBody>
      <dsp:txXfrm>
        <a:off x="34693" y="311780"/>
        <a:ext cx="4060654" cy="641298"/>
      </dsp:txXfrm>
    </dsp:sp>
    <dsp:sp modelId="{DFFF6099-F36D-4F56-A039-F416940B4FF9}">
      <dsp:nvSpPr>
        <dsp:cNvPr id="0" name=""/>
        <dsp:cNvSpPr/>
      </dsp:nvSpPr>
      <dsp:spPr>
        <a:xfrm>
          <a:off x="0" y="974032"/>
          <a:ext cx="413004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Source- und Message-ID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Time-</a:t>
          </a:r>
          <a:r>
            <a:rPr lang="de-DE" sz="2400" kern="1200" dirty="0" err="1" smtClean="0"/>
            <a:t>To</a:t>
          </a:r>
          <a:r>
            <a:rPr lang="de-DE" sz="2400" kern="1200" dirty="0" smtClean="0"/>
            <a:t>-Live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Broadcast</a:t>
          </a:r>
        </a:p>
      </dsp:txBody>
      <dsp:txXfrm>
        <a:off x="0" y="974032"/>
        <a:ext cx="4130040" cy="11773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Flow</a:t>
          </a:r>
          <a:r>
            <a:rPr lang="de-DE" sz="3200" b="0" kern="1200" dirty="0" smtClean="0">
              <a:solidFill>
                <a:srgbClr val="00B0F0"/>
              </a:solidFill>
            </a:rPr>
            <a:t>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195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490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676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2996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606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6063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7263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45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microsoft.com/office/2007/relationships/hdphoto" Target="../media/hdphoto6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12" Type="http://schemas.openxmlformats.org/officeDocument/2006/relationships/image" Target="../media/image42.emf"/><Relationship Id="rId17" Type="http://schemas.openxmlformats.org/officeDocument/2006/relationships/image" Target="../media/image46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43.png"/><Relationship Id="rId15" Type="http://schemas.openxmlformats.org/officeDocument/2006/relationships/image" Target="../media/image14.png"/><Relationship Id="rId10" Type="http://schemas.openxmlformats.org/officeDocument/2006/relationships/image" Target="../media/image41.emf"/><Relationship Id="rId4" Type="http://schemas.openxmlformats.org/officeDocument/2006/relationships/notesSlide" Target="../notesSlides/notesSlide44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3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Generalprobe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3954493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</a:rPr>
              <a:t>Zusammenfassen</a:t>
            </a:r>
          </a:p>
          <a:p>
            <a:r>
              <a:rPr lang="de-DE" dirty="0" smtClean="0"/>
              <a:t>Implementierung des Ablaufkonzepts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Virtuelle Akteure analog zu d. physischen Akteuren</a:t>
            </a:r>
          </a:p>
          <a:p>
            <a:endParaRPr lang="de-DE" dirty="0"/>
          </a:p>
          <a:p>
            <a:r>
              <a:rPr lang="de-DE" dirty="0" smtClean="0"/>
              <a:t>Dynamische Visualisierung</a:t>
            </a:r>
          </a:p>
          <a:p>
            <a:endParaRPr lang="de-DE" dirty="0"/>
          </a:p>
          <a:p>
            <a:r>
              <a:rPr lang="de-DE" dirty="0" smtClean="0"/>
              <a:t>Generierung von Aufträgen</a:t>
            </a:r>
          </a:p>
          <a:p>
            <a:endParaRPr lang="de-DE" dirty="0"/>
          </a:p>
          <a:p>
            <a:r>
              <a:rPr lang="de-DE" dirty="0" smtClean="0"/>
              <a:t>Anpassung von Parametern d. Simulation</a:t>
            </a:r>
          </a:p>
          <a:p>
            <a:endParaRPr lang="de-DE" dirty="0"/>
          </a:p>
          <a:p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7816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–Architektur/Komponenten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7300" y="1536700"/>
            <a:ext cx="73914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02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- Multiagentenframework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</a:rPr>
              <a:t>Zusammenfassen</a:t>
            </a:r>
            <a:endParaRPr lang="de-DE" dirty="0" smtClean="0"/>
          </a:p>
          <a:p>
            <a:r>
              <a:rPr lang="de-DE" dirty="0" smtClean="0"/>
              <a:t>Erstellung </a:t>
            </a:r>
            <a:r>
              <a:rPr lang="de-DE" dirty="0"/>
              <a:t>von verschiedenen Agententypen</a:t>
            </a:r>
          </a:p>
          <a:p>
            <a:endParaRPr lang="de-DE" dirty="0"/>
          </a:p>
          <a:p>
            <a:r>
              <a:rPr lang="de-DE" dirty="0"/>
              <a:t>Agenten führen ereignisabhängig versch. Aktionen aus</a:t>
            </a:r>
          </a:p>
          <a:p>
            <a:endParaRPr lang="de-DE" dirty="0"/>
          </a:p>
          <a:p>
            <a:r>
              <a:rPr lang="de-DE" dirty="0"/>
              <a:t>Nachrichtenaustausch zwischen Agenten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Parallele Durchführung von Aktionen</a:t>
            </a:r>
          </a:p>
          <a:p>
            <a:endParaRPr lang="de-DE" dirty="0"/>
          </a:p>
          <a:p>
            <a:r>
              <a:rPr lang="de-DE" dirty="0"/>
              <a:t>Echtzeit</a:t>
            </a:r>
          </a:p>
        </p:txBody>
      </p:sp>
    </p:spTree>
    <p:extLst>
      <p:ext uri="{BB962C8B-B14F-4D97-AF65-F5344CB8AC3E}">
        <p14:creationId xmlns:p14="http://schemas.microsoft.com/office/powerpoint/2010/main" val="22701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Architektur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924" y="1639888"/>
            <a:ext cx="72199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5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Nach Eintreffen eines Pakets verlangt Paketagent Destination</a:t>
            </a:r>
          </a:p>
          <a:p>
            <a:endParaRPr lang="de-DE" dirty="0"/>
          </a:p>
          <a:p>
            <a:r>
              <a:rPr lang="de-DE" dirty="0"/>
              <a:t>Orderagent erfragt Destination von anderen Orderagenten </a:t>
            </a:r>
          </a:p>
          <a:p>
            <a:endParaRPr lang="de-DE" dirty="0"/>
          </a:p>
          <a:p>
            <a:r>
              <a:rPr lang="de-DE" dirty="0"/>
              <a:t>Orderagenten fragen Paketagenten (Platz frei bzw. Paket wird benötigt)</a:t>
            </a:r>
          </a:p>
          <a:p>
            <a:pPr marL="0" indent="0">
              <a:buNone/>
            </a:pPr>
            <a:r>
              <a:rPr lang="de-DE" dirty="0"/>
              <a:t>     und antworten dem Orderagent der Eingangsrampe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Orderagent benachrichtigt Routingagent, falls Ziel gefunden wurde</a:t>
            </a:r>
          </a:p>
          <a:p>
            <a:endParaRPr lang="de-DE" dirty="0"/>
          </a:p>
          <a:p>
            <a:r>
              <a:rPr lang="de-DE" dirty="0"/>
              <a:t>Routingagent verlangt Aufwandsschätzung von allen Routingagenten d. Fahrzeuge</a:t>
            </a:r>
          </a:p>
        </p:txBody>
      </p:sp>
    </p:spTree>
    <p:extLst>
      <p:ext uri="{BB962C8B-B14F-4D97-AF65-F5344CB8AC3E}">
        <p14:creationId xmlns:p14="http://schemas.microsoft.com/office/powerpoint/2010/main" val="9986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Routingagent der Fahrzeuge berechnet Aufwandsschätzung und liefert diese zurück</a:t>
            </a:r>
          </a:p>
          <a:p>
            <a:endParaRPr lang="de-DE" dirty="0"/>
          </a:p>
          <a:p>
            <a:r>
              <a:rPr lang="de-DE" dirty="0"/>
              <a:t>Der Routingagent der Rampe wählt das Fahrzeug mit der besten Aufwandschätzung aus</a:t>
            </a:r>
          </a:p>
          <a:p>
            <a:endParaRPr lang="de-DE" dirty="0"/>
          </a:p>
          <a:p>
            <a:r>
              <a:rPr lang="de-DE" dirty="0"/>
              <a:t>Plattformagent fährt zur jeweiligen Eingangsrampe und lädt Paket auf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Paket wird durch Kommunikation mit dem Paketagenten aufgeladen</a:t>
            </a:r>
          </a:p>
          <a:p>
            <a:endParaRPr lang="de-DE" dirty="0"/>
          </a:p>
          <a:p>
            <a:r>
              <a:rPr lang="de-DE" dirty="0"/>
              <a:t>Fahren zur Zielrampe und abladen des Pakets erfolgt analog</a:t>
            </a:r>
          </a:p>
        </p:txBody>
      </p:sp>
    </p:spTree>
    <p:extLst>
      <p:ext uri="{BB962C8B-B14F-4D97-AF65-F5344CB8AC3E}">
        <p14:creationId xmlns:p14="http://schemas.microsoft.com/office/powerpoint/2010/main" val="5082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- Agententypen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Jede Rampe besitzt einen Paket- , Order-, Routing- und Plattformagenten</a:t>
            </a:r>
          </a:p>
          <a:p>
            <a:endParaRPr lang="de-DE" dirty="0"/>
          </a:p>
          <a:p>
            <a:r>
              <a:rPr lang="de-DE" dirty="0"/>
              <a:t>Jedes Fahrzeug besitzt einen Paket- , Routing- und Plattformagenten</a:t>
            </a:r>
          </a:p>
          <a:p>
            <a:endParaRPr lang="de-DE" dirty="0"/>
          </a:p>
          <a:p>
            <a:r>
              <a:rPr lang="de-DE" dirty="0"/>
              <a:t>Plattform und Routingagenten sind unterschiedlich je nach Akteur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notwendig zum simulieren von Paketübergabe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leitet auch ausgehende Aufträge an Ausgänge weiter</a:t>
            </a:r>
          </a:p>
        </p:txBody>
      </p:sp>
    </p:spTree>
    <p:extLst>
      <p:ext uri="{BB962C8B-B14F-4D97-AF65-F5344CB8AC3E}">
        <p14:creationId xmlns:p14="http://schemas.microsoft.com/office/powerpoint/2010/main" val="1744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/>
              <a:t>Implementierung – Interaktion 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43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Herauforderungen</a:t>
            </a:r>
            <a:r>
              <a:rPr lang="de-DE" dirty="0"/>
              <a:t>/Schwierigkeiten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Komplexität durch die Vielzahl an Agenten</a:t>
            </a:r>
          </a:p>
          <a:p>
            <a:endParaRPr lang="de-DE" dirty="0"/>
          </a:p>
          <a:p>
            <a:r>
              <a:rPr lang="de-DE" dirty="0"/>
              <a:t>Entwicklung der Agenten mit mehreren Personen</a:t>
            </a:r>
          </a:p>
          <a:p>
            <a:endParaRPr lang="de-DE" dirty="0"/>
          </a:p>
          <a:p>
            <a:r>
              <a:rPr lang="de-DE" dirty="0" err="1"/>
              <a:t>Debuggingprobleme</a:t>
            </a:r>
            <a:r>
              <a:rPr lang="de-DE" dirty="0"/>
              <a:t> </a:t>
            </a:r>
            <a:r>
              <a:rPr lang="de-DE" dirty="0" err="1"/>
              <a:t>Eclipse</a:t>
            </a:r>
            <a:r>
              <a:rPr lang="de-DE" dirty="0"/>
              <a:t>/GWT</a:t>
            </a:r>
          </a:p>
        </p:txBody>
      </p:sp>
    </p:spTree>
    <p:extLst>
      <p:ext uri="{BB962C8B-B14F-4D97-AF65-F5344CB8AC3E}">
        <p14:creationId xmlns:p14="http://schemas.microsoft.com/office/powerpoint/2010/main" val="1159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Dynamisches Hinzufügen von Bots und Aufträgen</a:t>
            </a:r>
          </a:p>
          <a:p>
            <a:endParaRPr lang="de-DE" dirty="0"/>
          </a:p>
          <a:p>
            <a:r>
              <a:rPr lang="de-DE" dirty="0"/>
              <a:t>Kollisionsvermeidung der Fahrzeuge</a:t>
            </a:r>
          </a:p>
          <a:p>
            <a:endParaRPr lang="de-DE" dirty="0"/>
          </a:p>
          <a:p>
            <a:r>
              <a:rPr lang="de-DE" dirty="0"/>
              <a:t>Genauere Zeitplanung für die Aufträge</a:t>
            </a:r>
          </a:p>
          <a:p>
            <a:endParaRPr lang="de-DE" dirty="0"/>
          </a:p>
          <a:p>
            <a:r>
              <a:rPr lang="de-DE" dirty="0"/>
              <a:t>Schwarmverhalten</a:t>
            </a:r>
          </a:p>
        </p:txBody>
      </p:sp>
    </p:spTree>
    <p:extLst>
      <p:ext uri="{BB962C8B-B14F-4D97-AF65-F5344CB8AC3E}">
        <p14:creationId xmlns:p14="http://schemas.microsoft.com/office/powerpoint/2010/main" val="8100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4068641926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494927719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Lösungsansatz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einer Simulation und 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688187"/>
              </p:ext>
            </p:extLst>
          </p:nvPr>
        </p:nvGraphicFramePr>
        <p:xfrm>
          <a:off x="841370" y="1761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365182"/>
              </p:ext>
            </p:extLst>
          </p:nvPr>
        </p:nvGraphicFramePr>
        <p:xfrm>
          <a:off x="826135" y="279738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>
                <a:solidFill>
                  <a:srgbClr val="FF0000"/>
                </a:solidFill>
              </a:rPr>
              <a:t>Implementierung des Ablaufkonzepts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Virtuelle Akteure analog zu d. physischen Akteuren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Dynamische Visualisierung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Generierung von Aufträgen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Anpassung von Parametern d. Simulation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551532189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92444579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523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2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C:\Users\Jan\Dropbox\PGFAISE_DRIVE\Endpräsi\Fahrzeuge Ablauf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1236345"/>
            <a:ext cx="8900161" cy="52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7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Sinnvolle Funktionen in ROS identifizieren</a:t>
            </a:r>
          </a:p>
          <a:p>
            <a:pPr lvl="1"/>
            <a:r>
              <a:rPr lang="de-DE" dirty="0" smtClean="0"/>
              <a:t>Vielzahl an Möglichkeiten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  <a:endParaRPr lang="de-DE" dirty="0" smtClean="0"/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 (FAISE II)</a:t>
            </a:r>
            <a:endParaRPr lang="de-D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24" y="4579693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645495" y="5170918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469028" y="5904039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191389" y="5922038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280363" y="5446496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44" y="5317441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79" y="5652068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30" y="6098485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7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685800" lvl="1"/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685800" lvl="1"/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4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5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DRAFT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05280314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6548718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30618288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7713" y="1547813"/>
            <a:ext cx="4691061" cy="4605337"/>
          </a:xfrm>
        </p:spPr>
        <p:txBody>
          <a:bodyPr/>
          <a:lstStyle/>
          <a:p>
            <a:r>
              <a:rPr lang="de-DE" dirty="0" smtClean="0"/>
              <a:t>stationäre Lagerplätze: </a:t>
            </a:r>
          </a:p>
          <a:p>
            <a:pPr lvl="1"/>
            <a:r>
              <a:rPr lang="de-DE" sz="2000" dirty="0" smtClean="0"/>
              <a:t>Rampen</a:t>
            </a:r>
            <a:r>
              <a:rPr lang="de-DE" dirty="0" smtClean="0"/>
              <a:t>: FIFO-Lager</a:t>
            </a:r>
          </a:p>
          <a:p>
            <a:r>
              <a:rPr lang="de-DE" dirty="0" err="1" smtClean="0"/>
              <a:t>Autimatic</a:t>
            </a:r>
            <a:r>
              <a:rPr lang="de-DE" dirty="0" smtClean="0"/>
              <a:t>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r>
              <a:rPr lang="de-DE" dirty="0" smtClean="0"/>
              <a:t>:</a:t>
            </a:r>
          </a:p>
          <a:p>
            <a:pPr lvl="1"/>
            <a:r>
              <a:rPr lang="de-DE" sz="2000" dirty="0" err="1" smtClean="0"/>
              <a:t>Volksbots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MICAz</a:t>
            </a:r>
            <a:r>
              <a:rPr lang="de-DE" dirty="0" smtClean="0"/>
              <a:t>-Module</a:t>
            </a:r>
          </a:p>
          <a:p>
            <a:endParaRPr lang="de-DE" dirty="0"/>
          </a:p>
          <a:p>
            <a:r>
              <a:rPr lang="de-DE" dirty="0" smtClean="0"/>
              <a:t>Im nächsten Schritt:</a:t>
            </a:r>
          </a:p>
          <a:p>
            <a:pPr lvl="1"/>
            <a:r>
              <a:rPr lang="de-DE" dirty="0" smtClean="0"/>
              <a:t>Steigförderer</a:t>
            </a:r>
          </a:p>
          <a:p>
            <a:pPr lvl="1"/>
            <a:r>
              <a:rPr lang="de-DE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361449" y="3868235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5459241" y="1266481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1553</Words>
  <Application>Microsoft Office PowerPoint</Application>
  <PresentationFormat>A4-Papier (210x297 mm)</PresentationFormat>
  <Paragraphs>532</Paragraphs>
  <Slides>48</Slides>
  <Notes>47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48</vt:i4>
      </vt:variant>
    </vt:vector>
  </HeadingPairs>
  <TitlesOfParts>
    <vt:vector size="51" baseType="lpstr">
      <vt:lpstr>Benutzerdefiniertes Design</vt:lpstr>
      <vt:lpstr>Acrobat Document</vt:lpstr>
      <vt:lpstr>Visio</vt:lpstr>
      <vt:lpstr>Projektgruppe</vt:lpstr>
      <vt:lpstr>Motivation / Ziel</vt:lpstr>
      <vt:lpstr>Lösungsansatz ggf. raus</vt:lpstr>
      <vt:lpstr>Vision FAISE</vt:lpstr>
      <vt:lpstr>Agenda</vt:lpstr>
      <vt:lpstr>Agenda</vt:lpstr>
      <vt:lpstr>Systembeschreibung - Komponenten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Anforderungen –Architektur/Komponenten</vt:lpstr>
      <vt:lpstr>Anforderungen - Multiagentenframework</vt:lpstr>
      <vt:lpstr>Entwurf – Architektur </vt:lpstr>
      <vt:lpstr>Entwurf – Abläufe auf Agentenebene</vt:lpstr>
      <vt:lpstr>Entwurf – Abläufe auf Agentenebene</vt:lpstr>
      <vt:lpstr>Implementierung - Agententypen</vt:lpstr>
      <vt:lpstr>Implementierung – Interaktion der Komponenten </vt:lpstr>
      <vt:lpstr>Herauforderungen/Schwierigkeiten</vt:lpstr>
      <vt:lpstr>Ausblick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Anforderungen</vt:lpstr>
      <vt:lpstr>Agenda</vt:lpstr>
      <vt:lpstr>Anforderungen</vt:lpstr>
      <vt:lpstr>Konzeption I</vt:lpstr>
      <vt:lpstr>Konzeption II</vt:lpstr>
      <vt:lpstr>Herausforderung/ Ausblick</vt:lpstr>
      <vt:lpstr>Suchalgorithmen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170</cp:revision>
  <cp:lastPrinted>2001-10-29T13:39:47Z</cp:lastPrinted>
  <dcterms:created xsi:type="dcterms:W3CDTF">2005-03-27T10:20:33Z</dcterms:created>
  <dcterms:modified xsi:type="dcterms:W3CDTF">2014-09-29T10:06:20Z</dcterms:modified>
</cp:coreProperties>
</file>